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63" r:id="rId5"/>
    <p:sldId id="272" r:id="rId6"/>
    <p:sldId id="264" r:id="rId7"/>
    <p:sldId id="265" r:id="rId8"/>
    <p:sldId id="262" r:id="rId9"/>
    <p:sldId id="266" r:id="rId10"/>
    <p:sldId id="270" r:id="rId11"/>
    <p:sldId id="269" r:id="rId12"/>
    <p:sldId id="267" r:id="rId13"/>
    <p:sldId id="271"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4698"/>
  </p:normalViewPr>
  <p:slideViewPr>
    <p:cSldViewPr snapToGrid="0">
      <p:cViewPr varScale="1">
        <p:scale>
          <a:sx n="62" d="100"/>
          <a:sy n="62" d="100"/>
        </p:scale>
        <p:origin x="216" y="1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056F-CEEA-F343-24DB-7D4FA4CFF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6847D-52C4-E8B8-80D7-80C1C67AE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CC75E-BF37-B9FA-3EA6-896E03550F4F}"/>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2F258136-FAD4-29A8-284D-FAC376BB8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9FB4B-AF06-CCC8-E263-E5D569D9A481}"/>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32776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2C9-7896-AE0D-A596-68C3BDE8A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7029F8-9ACD-C585-3CF1-823861961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46E92-3BF9-FE05-0A8D-073FC69F6946}"/>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B9033CD4-97F6-C146-BF92-7AE8C9D7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62842-D753-6652-56FC-AC5A2C7F7106}"/>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9839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4AC94-66D8-DDCE-FEA6-4917D9B88D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F16635-419D-3110-908E-14745025F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891BD-D7FE-F5AB-8CAB-85E867D39106}"/>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98CE243A-2298-EEE6-2FED-C334AF3AB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DBE8D-697C-064E-C5F9-07ED04208E94}"/>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77436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C32E-704C-0D85-8402-F490F41CD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C6724-E789-3366-B7DC-D974F6747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09410-DECE-DB02-99AC-7819559A9BB2}"/>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6C587B5A-9585-5BEB-72ED-EF2AE5A6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097F8-A284-0D0C-8E25-38586D0FE1BA}"/>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270409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3F77-9287-988E-DC95-88E6703B1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7EC2A7-1593-F8E1-FC43-F57392F4B3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859A4-785A-F9AD-ADCC-C137FDE20407}"/>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B3957B42-F1CC-9AE7-0C16-0EB0D0859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27A0C-DC28-B138-8AD7-D85F90FC5A76}"/>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243513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5B75-AD12-B637-6912-4808287D4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609C6-57D3-CDF1-6DD6-E867D37494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B3FA87-649E-27BD-7DD8-F5FB92DA33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46B602-3DC8-4089-76DC-F8D27DE415E5}"/>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6" name="Footer Placeholder 5">
            <a:extLst>
              <a:ext uri="{FF2B5EF4-FFF2-40B4-BE49-F238E27FC236}">
                <a16:creationId xmlns:a16="http://schemas.microsoft.com/office/drawing/2014/main" id="{7A4E5B2C-CC73-6EE4-36AF-D356E512B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C22F3-CFA5-99CB-0325-F0EC691447EE}"/>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419908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8A69-A6EE-DAC0-D374-303E45C195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C6136-BEF0-8052-C82F-C695FD0D2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C79D5F-32B1-3FD5-D513-B5A39A476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58C96-F2E5-D1B2-D6EC-5B67B676EC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2A9708-89C8-E2A9-3445-3863559C4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F78E1-9AB3-7CAD-F9F9-061E68A9C87C}"/>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8" name="Footer Placeholder 7">
            <a:extLst>
              <a:ext uri="{FF2B5EF4-FFF2-40B4-BE49-F238E27FC236}">
                <a16:creationId xmlns:a16="http://schemas.microsoft.com/office/drawing/2014/main" id="{94B12FA6-44E9-7EC0-F3F7-E85FF62FCD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38209B-3EF1-4488-8B16-244548D4A193}"/>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1097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E1F4-E3BD-64B5-9FD1-0C62DB920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7CAB86-36D8-88DD-53F5-C06402D2B701}"/>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4" name="Footer Placeholder 3">
            <a:extLst>
              <a:ext uri="{FF2B5EF4-FFF2-40B4-BE49-F238E27FC236}">
                <a16:creationId xmlns:a16="http://schemas.microsoft.com/office/drawing/2014/main" id="{D8A4B8FB-3CB1-3482-EEE8-BA94784DB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EEAD24-9FEF-0E58-77F7-6F6EA21F4E68}"/>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313734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50836-082B-2858-1E79-6A40F578EEC8}"/>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3" name="Footer Placeholder 2">
            <a:extLst>
              <a:ext uri="{FF2B5EF4-FFF2-40B4-BE49-F238E27FC236}">
                <a16:creationId xmlns:a16="http://schemas.microsoft.com/office/drawing/2014/main" id="{A4F74AC2-213D-941B-6347-7F795AB09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E8C61C-55FC-9BA5-6FAD-7043C2C7915D}"/>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48628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923D-96D6-CE6A-83B5-7024F52DB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E109E-9C91-7C34-B31F-949AD96A3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EF940D-7F1E-648F-FAE4-6500B31F9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6BD08-C7E3-4321-8CC2-41DA782EA897}"/>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6" name="Footer Placeholder 5">
            <a:extLst>
              <a:ext uri="{FF2B5EF4-FFF2-40B4-BE49-F238E27FC236}">
                <a16:creationId xmlns:a16="http://schemas.microsoft.com/office/drawing/2014/main" id="{47967ED4-8A3E-2D76-8598-E2C8AC950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60A18-F004-5E97-772C-F4B9FBE2C6D5}"/>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113621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1A3B-BE9C-2675-DE12-BCAA11698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E00B1-9E13-29ED-1E93-17CDB5B64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D3FF66-6EA9-2FD5-6DCE-3BFE2E2BD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9E543-6CFE-B642-14AA-B6DBDABEB104}"/>
              </a:ext>
            </a:extLst>
          </p:cNvPr>
          <p:cNvSpPr>
            <a:spLocks noGrp="1"/>
          </p:cNvSpPr>
          <p:nvPr>
            <p:ph type="dt" sz="half" idx="10"/>
          </p:nvPr>
        </p:nvSpPr>
        <p:spPr/>
        <p:txBody>
          <a:bodyPr/>
          <a:lstStyle/>
          <a:p>
            <a:fld id="{328A224D-8157-8540-B0B7-1F69B122DC46}" type="datetimeFigureOut">
              <a:rPr lang="en-US" smtClean="0"/>
              <a:t>6/15/26</a:t>
            </a:fld>
            <a:endParaRPr lang="en-US"/>
          </a:p>
        </p:txBody>
      </p:sp>
      <p:sp>
        <p:nvSpPr>
          <p:cNvPr id="6" name="Footer Placeholder 5">
            <a:extLst>
              <a:ext uri="{FF2B5EF4-FFF2-40B4-BE49-F238E27FC236}">
                <a16:creationId xmlns:a16="http://schemas.microsoft.com/office/drawing/2014/main" id="{5BE6023D-EEC6-E2DD-F436-30363F012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AB753-97A1-9FE7-D054-D97D4EB381A2}"/>
              </a:ext>
            </a:extLst>
          </p:cNvPr>
          <p:cNvSpPr>
            <a:spLocks noGrp="1"/>
          </p:cNvSpPr>
          <p:nvPr>
            <p:ph type="sldNum" sz="quarter" idx="12"/>
          </p:nvPr>
        </p:nvSpPr>
        <p:spPr/>
        <p:txBody>
          <a:bodyPr/>
          <a:lstStyle/>
          <a:p>
            <a:fld id="{151E9DC7-8D26-2043-8D5F-D2859C745D88}" type="slidenum">
              <a:rPr lang="en-US" smtClean="0"/>
              <a:t>‹#›</a:t>
            </a:fld>
            <a:endParaRPr lang="en-US"/>
          </a:p>
        </p:txBody>
      </p:sp>
    </p:spTree>
    <p:extLst>
      <p:ext uri="{BB962C8B-B14F-4D97-AF65-F5344CB8AC3E}">
        <p14:creationId xmlns:p14="http://schemas.microsoft.com/office/powerpoint/2010/main" val="305559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FCE43-AADF-E96F-8573-60E3FB690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EDD7D1-1BAE-2FAC-DC47-DA62381EA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3329B-A0FB-9461-79F2-617F444652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8A224D-8157-8540-B0B7-1F69B122DC46}" type="datetimeFigureOut">
              <a:rPr lang="en-US" smtClean="0"/>
              <a:t>6/15/26</a:t>
            </a:fld>
            <a:endParaRPr lang="en-US"/>
          </a:p>
        </p:txBody>
      </p:sp>
      <p:sp>
        <p:nvSpPr>
          <p:cNvPr id="5" name="Footer Placeholder 4">
            <a:extLst>
              <a:ext uri="{FF2B5EF4-FFF2-40B4-BE49-F238E27FC236}">
                <a16:creationId xmlns:a16="http://schemas.microsoft.com/office/drawing/2014/main" id="{68990FD0-4C6E-A1EE-B009-982A7F985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6F74797-BF31-7B54-7168-65E76EA6C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1E9DC7-8D26-2043-8D5F-D2859C745D88}" type="slidenum">
              <a:rPr lang="en-US" smtClean="0"/>
              <a:t>‹#›</a:t>
            </a:fld>
            <a:endParaRPr lang="en-US"/>
          </a:p>
        </p:txBody>
      </p:sp>
    </p:spTree>
    <p:extLst>
      <p:ext uri="{BB962C8B-B14F-4D97-AF65-F5344CB8AC3E}">
        <p14:creationId xmlns:p14="http://schemas.microsoft.com/office/powerpoint/2010/main" val="3531916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4464-8968-9F20-91A6-07DF26BC4687}"/>
              </a:ext>
            </a:extLst>
          </p:cNvPr>
          <p:cNvSpPr>
            <a:spLocks noGrp="1"/>
          </p:cNvSpPr>
          <p:nvPr>
            <p:ph type="ctrTitle"/>
          </p:nvPr>
        </p:nvSpPr>
        <p:spPr>
          <a:xfrm>
            <a:off x="6117024" y="741391"/>
            <a:ext cx="5568674" cy="1616203"/>
          </a:xfrm>
        </p:spPr>
        <p:txBody>
          <a:bodyPr vert="horz" lIns="91440" tIns="45720" rIns="91440" bIns="45720" rtlCol="0" anchor="b">
            <a:normAutofit/>
          </a:bodyPr>
          <a:lstStyle/>
          <a:p>
            <a:r>
              <a:rPr lang="en-US" sz="2800" dirty="0"/>
              <a:t>Discussion of </a:t>
            </a:r>
            <a:br>
              <a:rPr lang="en-US" sz="2800" dirty="0"/>
            </a:br>
            <a:r>
              <a:rPr lang="en-US" sz="2800" dirty="0"/>
              <a:t>“Tokenized Gold”</a:t>
            </a:r>
            <a:br>
              <a:rPr lang="en-US" sz="2800" dirty="0"/>
            </a:br>
            <a:r>
              <a:rPr lang="en-US" sz="2800" dirty="0"/>
              <a:t>(Harvey, Lin, </a:t>
            </a:r>
            <a:r>
              <a:rPr lang="en-US" sz="2800" dirty="0" err="1"/>
              <a:t>Rabetti</a:t>
            </a:r>
            <a:r>
              <a:rPr lang="en-US" sz="2800" dirty="0"/>
              <a:t>, and Zhang)</a:t>
            </a:r>
          </a:p>
        </p:txBody>
      </p:sp>
      <p:pic>
        <p:nvPicPr>
          <p:cNvPr id="4" name="Picture 3">
            <a:extLst>
              <a:ext uri="{FF2B5EF4-FFF2-40B4-BE49-F238E27FC236}">
                <a16:creationId xmlns:a16="http://schemas.microsoft.com/office/drawing/2014/main" id="{81254872-64DE-6F4F-3CE0-08EEBD7F4673}"/>
              </a:ext>
            </a:extLst>
          </p:cNvPr>
          <p:cNvPicPr>
            <a:picLocks noChangeAspect="1"/>
          </p:cNvPicPr>
          <p:nvPr/>
        </p:nvPicPr>
        <p:blipFill>
          <a:blip r:embed="rId2"/>
          <a:srcRect t="2470" r="2" b="4734"/>
          <a:stretch>
            <a:fillRect/>
          </a:stretch>
        </p:blipFill>
        <p:spPr>
          <a:xfrm>
            <a:off x="20" y="10"/>
            <a:ext cx="5880518"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Subtitle 2">
            <a:extLst>
              <a:ext uri="{FF2B5EF4-FFF2-40B4-BE49-F238E27FC236}">
                <a16:creationId xmlns:a16="http://schemas.microsoft.com/office/drawing/2014/main" id="{2E87EA49-43F0-7F93-45BC-5104450BED72}"/>
              </a:ext>
            </a:extLst>
          </p:cNvPr>
          <p:cNvSpPr>
            <a:spLocks noGrp="1"/>
          </p:cNvSpPr>
          <p:nvPr>
            <p:ph type="subTitle" idx="1"/>
          </p:nvPr>
        </p:nvSpPr>
        <p:spPr>
          <a:xfrm>
            <a:off x="6117024" y="2864557"/>
            <a:ext cx="5568674" cy="3447832"/>
          </a:xfrm>
        </p:spPr>
        <p:txBody>
          <a:bodyPr vert="horz" lIns="91440" tIns="45720" rIns="91440" bIns="45720" rtlCol="0" anchor="t">
            <a:normAutofit/>
          </a:bodyPr>
          <a:lstStyle/>
          <a:p>
            <a:r>
              <a:rPr lang="en-US" sz="2800" dirty="0"/>
              <a:t>Amy W. Huber</a:t>
            </a:r>
          </a:p>
          <a:p>
            <a:r>
              <a:rPr lang="en-US" sz="2800" dirty="0"/>
              <a:t>The Wharton School</a:t>
            </a:r>
          </a:p>
          <a:p>
            <a:endParaRPr lang="en-US" sz="2800" dirty="0"/>
          </a:p>
          <a:p>
            <a:r>
              <a:rPr lang="en-US" sz="2000" dirty="0"/>
              <a:t>IMF-WIFPR Conference on the Evolving Global Financial Architecture</a:t>
            </a:r>
          </a:p>
          <a:p>
            <a:r>
              <a:rPr lang="en-US" sz="2000" dirty="0"/>
              <a:t>June 16, 2026</a:t>
            </a:r>
          </a:p>
        </p:txBody>
      </p:sp>
    </p:spTree>
    <p:extLst>
      <p:ext uri="{BB962C8B-B14F-4D97-AF65-F5344CB8AC3E}">
        <p14:creationId xmlns:p14="http://schemas.microsoft.com/office/powerpoint/2010/main" val="74943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EC97-0B1F-A3B0-40A6-E78A74B77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D434A-1EE7-3FEB-4C3F-4410D37BF218}"/>
              </a:ext>
            </a:extLst>
          </p:cNvPr>
          <p:cNvSpPr>
            <a:spLocks noGrp="1"/>
          </p:cNvSpPr>
          <p:nvPr>
            <p:ph type="title"/>
          </p:nvPr>
        </p:nvSpPr>
        <p:spPr/>
        <p:txBody>
          <a:bodyPr/>
          <a:lstStyle/>
          <a:p>
            <a:r>
              <a:rPr lang="en-US" dirty="0"/>
              <a:t>Inevitability of Evolution?</a:t>
            </a:r>
          </a:p>
        </p:txBody>
      </p:sp>
      <p:sp>
        <p:nvSpPr>
          <p:cNvPr id="3" name="Content Placeholder 2">
            <a:extLst>
              <a:ext uri="{FF2B5EF4-FFF2-40B4-BE49-F238E27FC236}">
                <a16:creationId xmlns:a16="http://schemas.microsoft.com/office/drawing/2014/main" id="{E8D1FC26-8882-16C4-83B6-BD6D2E84928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D01013-BCA3-DFE1-645E-1950FE7F3170}"/>
              </a:ext>
            </a:extLst>
          </p:cNvPr>
          <p:cNvPicPr>
            <a:picLocks noChangeAspect="1"/>
          </p:cNvPicPr>
          <p:nvPr/>
        </p:nvPicPr>
        <p:blipFill>
          <a:blip r:embed="rId2"/>
          <a:stretch>
            <a:fillRect/>
          </a:stretch>
        </p:blipFill>
        <p:spPr>
          <a:xfrm>
            <a:off x="715106" y="1369344"/>
            <a:ext cx="11152078" cy="5456345"/>
          </a:xfrm>
          <a:prstGeom prst="rect">
            <a:avLst/>
          </a:prstGeom>
        </p:spPr>
      </p:pic>
      <p:sp>
        <p:nvSpPr>
          <p:cNvPr id="6" name="Rectangle 5">
            <a:extLst>
              <a:ext uri="{FF2B5EF4-FFF2-40B4-BE49-F238E27FC236}">
                <a16:creationId xmlns:a16="http://schemas.microsoft.com/office/drawing/2014/main" id="{9D0D3E9F-D1F4-7CBE-7A89-7134639C3B07}"/>
              </a:ext>
            </a:extLst>
          </p:cNvPr>
          <p:cNvSpPr/>
          <p:nvPr/>
        </p:nvSpPr>
        <p:spPr>
          <a:xfrm>
            <a:off x="9704070" y="4103370"/>
            <a:ext cx="2080260" cy="2617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4D6EF449-EBA3-00A6-F96D-13F14D39AD11}"/>
              </a:ext>
            </a:extLst>
          </p:cNvPr>
          <p:cNvSpPr/>
          <p:nvPr/>
        </p:nvSpPr>
        <p:spPr>
          <a:xfrm>
            <a:off x="1051560" y="3634740"/>
            <a:ext cx="10595610" cy="2057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0D39953A-BF1E-8C3A-ADBE-0C2949A472A6}"/>
              </a:ext>
            </a:extLst>
          </p:cNvPr>
          <p:cNvSpPr txBox="1"/>
          <p:nvPr/>
        </p:nvSpPr>
        <p:spPr>
          <a:xfrm>
            <a:off x="138303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Metal coin</a:t>
            </a:r>
          </a:p>
        </p:txBody>
      </p:sp>
      <p:sp>
        <p:nvSpPr>
          <p:cNvPr id="9" name="TextBox 8">
            <a:extLst>
              <a:ext uri="{FF2B5EF4-FFF2-40B4-BE49-F238E27FC236}">
                <a16:creationId xmlns:a16="http://schemas.microsoft.com/office/drawing/2014/main" id="{5A78AB5E-EF41-A839-BED1-8E3DAB4C0FBE}"/>
              </a:ext>
            </a:extLst>
          </p:cNvPr>
          <p:cNvSpPr txBox="1"/>
          <p:nvPr/>
        </p:nvSpPr>
        <p:spPr>
          <a:xfrm>
            <a:off x="338328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TOKENIZATION</a:t>
            </a:r>
          </a:p>
        </p:txBody>
      </p:sp>
      <p:sp>
        <p:nvSpPr>
          <p:cNvPr id="10" name="TextBox 9">
            <a:extLst>
              <a:ext uri="{FF2B5EF4-FFF2-40B4-BE49-F238E27FC236}">
                <a16:creationId xmlns:a16="http://schemas.microsoft.com/office/drawing/2014/main" id="{9D7C772E-25CD-1A7C-CCDC-E271AD64538D}"/>
              </a:ext>
            </a:extLst>
          </p:cNvPr>
          <p:cNvSpPr txBox="1"/>
          <p:nvPr/>
        </p:nvSpPr>
        <p:spPr>
          <a:xfrm>
            <a:off x="541675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Private Money</a:t>
            </a:r>
          </a:p>
        </p:txBody>
      </p:sp>
      <p:sp>
        <p:nvSpPr>
          <p:cNvPr id="11" name="TextBox 10">
            <a:extLst>
              <a:ext uri="{FF2B5EF4-FFF2-40B4-BE49-F238E27FC236}">
                <a16:creationId xmlns:a16="http://schemas.microsoft.com/office/drawing/2014/main" id="{9FCDDAFF-B35A-81DD-3260-C42C1C748A1E}"/>
              </a:ext>
            </a:extLst>
          </p:cNvPr>
          <p:cNvSpPr txBox="1"/>
          <p:nvPr/>
        </p:nvSpPr>
        <p:spPr>
          <a:xfrm>
            <a:off x="7450220" y="3468045"/>
            <a:ext cx="21052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Centralization </a:t>
            </a:r>
            <a:r>
              <a:rPr lang="en-US" dirty="0">
                <a:sym typeface="Wingdings" pitchFamily="2" charset="2"/>
              </a:rPr>
              <a:t></a:t>
            </a:r>
            <a:r>
              <a:rPr lang="en-US" dirty="0"/>
              <a:t> </a:t>
            </a:r>
            <a:r>
              <a:rPr lang="en-US" dirty="0" err="1"/>
              <a:t>Fiatization</a:t>
            </a:r>
            <a:endParaRPr lang="en-US" dirty="0"/>
          </a:p>
        </p:txBody>
      </p:sp>
      <p:sp>
        <p:nvSpPr>
          <p:cNvPr id="12" name="Rounded Rectangle 11">
            <a:extLst>
              <a:ext uri="{FF2B5EF4-FFF2-40B4-BE49-F238E27FC236}">
                <a16:creationId xmlns:a16="http://schemas.microsoft.com/office/drawing/2014/main" id="{FFBED95B-3659-02B1-038A-34B80583A90B}"/>
              </a:ext>
            </a:extLst>
          </p:cNvPr>
          <p:cNvSpPr/>
          <p:nvPr/>
        </p:nvSpPr>
        <p:spPr>
          <a:xfrm>
            <a:off x="3280410" y="1369344"/>
            <a:ext cx="1987750" cy="548865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982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5431-EFF9-2E97-2639-4BB8C5DCCC0C}"/>
              </a:ext>
            </a:extLst>
          </p:cNvPr>
          <p:cNvSpPr>
            <a:spLocks noGrp="1"/>
          </p:cNvSpPr>
          <p:nvPr>
            <p:ph type="title"/>
          </p:nvPr>
        </p:nvSpPr>
        <p:spPr/>
        <p:txBody>
          <a:bodyPr/>
          <a:lstStyle/>
          <a:p>
            <a:r>
              <a:rPr lang="en-US" dirty="0"/>
              <a:t>Is Tokenized Gold the End of the Evolution?</a:t>
            </a:r>
          </a:p>
        </p:txBody>
      </p:sp>
      <p:sp>
        <p:nvSpPr>
          <p:cNvPr id="4" name="Content Placeholder 3">
            <a:extLst>
              <a:ext uri="{FF2B5EF4-FFF2-40B4-BE49-F238E27FC236}">
                <a16:creationId xmlns:a16="http://schemas.microsoft.com/office/drawing/2014/main" id="{870B02AA-6B7D-ABA0-51C0-987E78C8AC69}"/>
              </a:ext>
            </a:extLst>
          </p:cNvPr>
          <p:cNvSpPr>
            <a:spLocks noGrp="1"/>
          </p:cNvSpPr>
          <p:nvPr>
            <p:ph sz="half" idx="1"/>
          </p:nvPr>
        </p:nvSpPr>
        <p:spPr>
          <a:xfrm>
            <a:off x="838199" y="1690689"/>
            <a:ext cx="11080532" cy="4802186"/>
          </a:xfrm>
        </p:spPr>
        <p:txBody>
          <a:bodyPr>
            <a:normAutofit lnSpcReduction="10000"/>
          </a:bodyPr>
          <a:lstStyle/>
          <a:p>
            <a:r>
              <a:rPr lang="en-US" dirty="0"/>
              <a:t>The paper shows tokenization is technologically feasible.</a:t>
            </a:r>
            <a:endParaRPr lang="en-US" b="1" dirty="0"/>
          </a:p>
          <a:p>
            <a:pPr lvl="3"/>
            <a:endParaRPr lang="en-US" b="1" dirty="0"/>
          </a:p>
          <a:p>
            <a:r>
              <a:rPr lang="en-US" dirty="0"/>
              <a:t>The open question is whether it will become money.</a:t>
            </a:r>
          </a:p>
          <a:p>
            <a:pPr lvl="1"/>
            <a:r>
              <a:rPr lang="en-US" dirty="0"/>
              <a:t>Will it be widely accepted as its own unit of exchange?</a:t>
            </a:r>
          </a:p>
          <a:p>
            <a:pPr lvl="3"/>
            <a:endParaRPr lang="en-US" b="1" dirty="0"/>
          </a:p>
          <a:p>
            <a:r>
              <a:rPr lang="en-US" b="1" dirty="0"/>
              <a:t>Can commodity-backed money serve the needs of a modern economy?</a:t>
            </a:r>
          </a:p>
          <a:p>
            <a:pPr lvl="3"/>
            <a:endParaRPr lang="en-US" b="1" dirty="0"/>
          </a:p>
          <a:p>
            <a:r>
              <a:rPr lang="en-US" dirty="0"/>
              <a:t>Even if it can, it likely won’t be the end of the evolution</a:t>
            </a:r>
          </a:p>
          <a:p>
            <a:pPr lvl="1"/>
            <a:r>
              <a:rPr lang="en-US" dirty="0"/>
              <a:t>Likely </a:t>
            </a:r>
            <a:r>
              <a:rPr lang="en-US" b="1" dirty="0"/>
              <a:t>centralized </a:t>
            </a:r>
            <a:endParaRPr lang="en-US" dirty="0"/>
          </a:p>
          <a:p>
            <a:pPr lvl="1"/>
            <a:r>
              <a:rPr lang="en-US" dirty="0"/>
              <a:t>Possibly nationalized</a:t>
            </a:r>
          </a:p>
          <a:p>
            <a:pPr lvl="1"/>
            <a:r>
              <a:rPr lang="en-US" dirty="0"/>
              <a:t>Eventually </a:t>
            </a:r>
            <a:r>
              <a:rPr lang="en-US" b="1" dirty="0" err="1"/>
              <a:t>fiatized</a:t>
            </a:r>
            <a:r>
              <a:rPr lang="en-US" dirty="0"/>
              <a:t>?</a:t>
            </a:r>
          </a:p>
          <a:p>
            <a:pPr lvl="3"/>
            <a:endParaRPr lang="en-US" dirty="0"/>
          </a:p>
          <a:p>
            <a:endParaRPr lang="en-US" dirty="0"/>
          </a:p>
        </p:txBody>
      </p:sp>
    </p:spTree>
    <p:extLst>
      <p:ext uri="{BB962C8B-B14F-4D97-AF65-F5344CB8AC3E}">
        <p14:creationId xmlns:p14="http://schemas.microsoft.com/office/powerpoint/2010/main" val="26772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53CD-3DD1-87C9-D465-35AB07D39469}"/>
              </a:ext>
            </a:extLst>
          </p:cNvPr>
          <p:cNvSpPr>
            <a:spLocks noGrp="1"/>
          </p:cNvSpPr>
          <p:nvPr>
            <p:ph type="title"/>
          </p:nvPr>
        </p:nvSpPr>
        <p:spPr/>
        <p:txBody>
          <a:bodyPr/>
          <a:lstStyle/>
          <a:p>
            <a:r>
              <a:rPr lang="en-US" dirty="0"/>
              <a:t>Inevitability of Evolution?</a:t>
            </a:r>
          </a:p>
        </p:txBody>
      </p:sp>
      <p:sp>
        <p:nvSpPr>
          <p:cNvPr id="3" name="Content Placeholder 2">
            <a:extLst>
              <a:ext uri="{FF2B5EF4-FFF2-40B4-BE49-F238E27FC236}">
                <a16:creationId xmlns:a16="http://schemas.microsoft.com/office/drawing/2014/main" id="{DD3CCC79-7FC6-1195-C3BD-725C157858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A70A5A0-7CD8-10DC-5649-44486DD8A705}"/>
              </a:ext>
            </a:extLst>
          </p:cNvPr>
          <p:cNvPicPr>
            <a:picLocks noChangeAspect="1"/>
          </p:cNvPicPr>
          <p:nvPr/>
        </p:nvPicPr>
        <p:blipFill>
          <a:blip r:embed="rId2"/>
          <a:stretch>
            <a:fillRect/>
          </a:stretch>
        </p:blipFill>
        <p:spPr>
          <a:xfrm>
            <a:off x="715106" y="1369344"/>
            <a:ext cx="11152078" cy="5456345"/>
          </a:xfrm>
          <a:prstGeom prst="rect">
            <a:avLst/>
          </a:prstGeom>
        </p:spPr>
      </p:pic>
      <p:sp>
        <p:nvSpPr>
          <p:cNvPr id="6" name="Rectangle 5">
            <a:extLst>
              <a:ext uri="{FF2B5EF4-FFF2-40B4-BE49-F238E27FC236}">
                <a16:creationId xmlns:a16="http://schemas.microsoft.com/office/drawing/2014/main" id="{6998D045-90F3-07A3-BE80-AA6E13444FC1}"/>
              </a:ext>
            </a:extLst>
          </p:cNvPr>
          <p:cNvSpPr/>
          <p:nvPr/>
        </p:nvSpPr>
        <p:spPr>
          <a:xfrm>
            <a:off x="9704070" y="4103370"/>
            <a:ext cx="2080260" cy="2617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6A240C0-188C-9F1E-08DA-EF101792CCC9}"/>
              </a:ext>
            </a:extLst>
          </p:cNvPr>
          <p:cNvSpPr/>
          <p:nvPr/>
        </p:nvSpPr>
        <p:spPr>
          <a:xfrm>
            <a:off x="1051560" y="3634740"/>
            <a:ext cx="10595610" cy="2057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375B0C1-A795-8B70-4440-3EE29E81BD9E}"/>
              </a:ext>
            </a:extLst>
          </p:cNvPr>
          <p:cNvSpPr/>
          <p:nvPr/>
        </p:nvSpPr>
        <p:spPr>
          <a:xfrm>
            <a:off x="7015655" y="1369344"/>
            <a:ext cx="2822028" cy="5488656"/>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07AAD529-2E2E-F9E7-B7CC-8DDA940834D8}"/>
              </a:ext>
            </a:extLst>
          </p:cNvPr>
          <p:cNvSpPr txBox="1"/>
          <p:nvPr/>
        </p:nvSpPr>
        <p:spPr>
          <a:xfrm>
            <a:off x="138303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Metal coin</a:t>
            </a:r>
          </a:p>
        </p:txBody>
      </p:sp>
      <p:sp>
        <p:nvSpPr>
          <p:cNvPr id="9" name="TextBox 8">
            <a:extLst>
              <a:ext uri="{FF2B5EF4-FFF2-40B4-BE49-F238E27FC236}">
                <a16:creationId xmlns:a16="http://schemas.microsoft.com/office/drawing/2014/main" id="{35FAB34D-7D8E-D4E0-C31A-CBF53891F1C4}"/>
              </a:ext>
            </a:extLst>
          </p:cNvPr>
          <p:cNvSpPr txBox="1"/>
          <p:nvPr/>
        </p:nvSpPr>
        <p:spPr>
          <a:xfrm>
            <a:off x="338328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Tokenization</a:t>
            </a:r>
          </a:p>
        </p:txBody>
      </p:sp>
      <p:sp>
        <p:nvSpPr>
          <p:cNvPr id="10" name="TextBox 9">
            <a:extLst>
              <a:ext uri="{FF2B5EF4-FFF2-40B4-BE49-F238E27FC236}">
                <a16:creationId xmlns:a16="http://schemas.microsoft.com/office/drawing/2014/main" id="{001E1AF0-D682-3EA0-F4CE-1FF656ECA167}"/>
              </a:ext>
            </a:extLst>
          </p:cNvPr>
          <p:cNvSpPr txBox="1"/>
          <p:nvPr/>
        </p:nvSpPr>
        <p:spPr>
          <a:xfrm>
            <a:off x="541675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Private Money</a:t>
            </a:r>
          </a:p>
        </p:txBody>
      </p:sp>
      <p:sp>
        <p:nvSpPr>
          <p:cNvPr id="11" name="TextBox 10">
            <a:extLst>
              <a:ext uri="{FF2B5EF4-FFF2-40B4-BE49-F238E27FC236}">
                <a16:creationId xmlns:a16="http://schemas.microsoft.com/office/drawing/2014/main" id="{06E1C49D-18AD-27E9-1641-1CC553993B30}"/>
              </a:ext>
            </a:extLst>
          </p:cNvPr>
          <p:cNvSpPr txBox="1"/>
          <p:nvPr/>
        </p:nvSpPr>
        <p:spPr>
          <a:xfrm>
            <a:off x="7450220" y="3468045"/>
            <a:ext cx="21052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Centralization </a:t>
            </a:r>
            <a:r>
              <a:rPr lang="en-US" dirty="0">
                <a:sym typeface="Wingdings" pitchFamily="2" charset="2"/>
              </a:rPr>
              <a:t></a:t>
            </a:r>
            <a:r>
              <a:rPr lang="en-US" dirty="0"/>
              <a:t> FIATIZATION</a:t>
            </a:r>
          </a:p>
        </p:txBody>
      </p:sp>
    </p:spTree>
    <p:extLst>
      <p:ext uri="{BB962C8B-B14F-4D97-AF65-F5344CB8AC3E}">
        <p14:creationId xmlns:p14="http://schemas.microsoft.com/office/powerpoint/2010/main" val="12119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64B0F-CD88-D8E4-24B0-0B771E9B0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8A909-B5C4-B955-880A-F1FF3F474B69}"/>
              </a:ext>
            </a:extLst>
          </p:cNvPr>
          <p:cNvSpPr>
            <a:spLocks noGrp="1"/>
          </p:cNvSpPr>
          <p:nvPr>
            <p:ph type="title"/>
          </p:nvPr>
        </p:nvSpPr>
        <p:spPr/>
        <p:txBody>
          <a:bodyPr/>
          <a:lstStyle/>
          <a:p>
            <a:r>
              <a:rPr lang="en-US" dirty="0"/>
              <a:t>Where to Next for Fiat Money?</a:t>
            </a:r>
          </a:p>
        </p:txBody>
      </p:sp>
      <p:sp>
        <p:nvSpPr>
          <p:cNvPr id="4" name="Content Placeholder 3">
            <a:extLst>
              <a:ext uri="{FF2B5EF4-FFF2-40B4-BE49-F238E27FC236}">
                <a16:creationId xmlns:a16="http://schemas.microsoft.com/office/drawing/2014/main" id="{091C4C0E-B451-B45A-CC99-704ECB9DBB6D}"/>
              </a:ext>
            </a:extLst>
          </p:cNvPr>
          <p:cNvSpPr>
            <a:spLocks noGrp="1"/>
          </p:cNvSpPr>
          <p:nvPr>
            <p:ph sz="half" idx="1"/>
          </p:nvPr>
        </p:nvSpPr>
        <p:spPr>
          <a:xfrm>
            <a:off x="838199" y="1690689"/>
            <a:ext cx="11080532" cy="4802186"/>
          </a:xfrm>
        </p:spPr>
        <p:txBody>
          <a:bodyPr>
            <a:normAutofit/>
          </a:bodyPr>
          <a:lstStyle/>
          <a:p>
            <a:r>
              <a:rPr lang="en-US" dirty="0"/>
              <a:t>Must fiat eventually return to metal?</a:t>
            </a:r>
          </a:p>
          <a:p>
            <a:pPr lvl="1"/>
            <a:r>
              <a:rPr lang="en-US" dirty="0"/>
              <a:t>Yes, if we lose credibility</a:t>
            </a:r>
          </a:p>
          <a:p>
            <a:pPr lvl="3"/>
            <a:endParaRPr lang="en-US" dirty="0"/>
          </a:p>
          <a:p>
            <a:r>
              <a:rPr lang="en-US" dirty="0"/>
              <a:t>Fiat money is worth saving </a:t>
            </a:r>
          </a:p>
          <a:p>
            <a:pPr lvl="1"/>
            <a:r>
              <a:rPr lang="en-US" dirty="0"/>
              <a:t>Requires institutional credibility</a:t>
            </a:r>
          </a:p>
          <a:p>
            <a:pPr lvl="1"/>
            <a:r>
              <a:rPr lang="en-US" dirty="0"/>
              <a:t>Fiscal + monetary discipline</a:t>
            </a:r>
          </a:p>
          <a:p>
            <a:pPr lvl="3"/>
            <a:endParaRPr lang="en-US" dirty="0"/>
          </a:p>
        </p:txBody>
      </p:sp>
    </p:spTree>
    <p:extLst>
      <p:ext uri="{BB962C8B-B14F-4D97-AF65-F5344CB8AC3E}">
        <p14:creationId xmlns:p14="http://schemas.microsoft.com/office/powerpoint/2010/main" val="697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4B95-B198-54ED-181B-5EF5747A3EF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48F1997-D632-B281-B16F-DF41F831AB31}"/>
              </a:ext>
            </a:extLst>
          </p:cNvPr>
          <p:cNvSpPr>
            <a:spLocks noGrp="1"/>
          </p:cNvSpPr>
          <p:nvPr>
            <p:ph idx="1"/>
          </p:nvPr>
        </p:nvSpPr>
        <p:spPr>
          <a:xfrm>
            <a:off x="838200" y="1825625"/>
            <a:ext cx="10515600" cy="4370223"/>
          </a:xfrm>
        </p:spPr>
        <p:txBody>
          <a:bodyPr>
            <a:normAutofit lnSpcReduction="10000"/>
          </a:bodyPr>
          <a:lstStyle/>
          <a:p>
            <a:pPr marL="0" indent="0" algn="ctr">
              <a:buNone/>
            </a:pPr>
            <a:r>
              <a:rPr lang="en-US" dirty="0"/>
              <a:t>“The central message of this Note is that technology alone will not determine the outcome.”</a:t>
            </a:r>
          </a:p>
          <a:p>
            <a:pPr marL="0" indent="0" algn="r">
              <a:buNone/>
            </a:pPr>
            <a:r>
              <a:rPr lang="en-US" dirty="0"/>
              <a:t>-- Tobias Adrian, </a:t>
            </a:r>
            <a:r>
              <a:rPr lang="en-US" i="1" dirty="0"/>
              <a:t>IMF Notes </a:t>
            </a:r>
            <a:r>
              <a:rPr lang="en-US" dirty="0"/>
              <a:t>on</a:t>
            </a:r>
            <a:r>
              <a:rPr lang="en-US" i="1" dirty="0"/>
              <a:t> Tokenized Finance </a:t>
            </a:r>
          </a:p>
          <a:p>
            <a:pPr marL="0" indent="0">
              <a:buNone/>
            </a:pPr>
            <a:endParaRPr lang="en-US" dirty="0"/>
          </a:p>
          <a:p>
            <a:r>
              <a:rPr lang="en-US" dirty="0"/>
              <a:t>We stand at a critical moment in history</a:t>
            </a:r>
          </a:p>
          <a:p>
            <a:r>
              <a:rPr lang="en-US" dirty="0"/>
              <a:t>Can we sustain institutional credibility?</a:t>
            </a:r>
          </a:p>
          <a:p>
            <a:pPr lvl="1"/>
            <a:r>
              <a:rPr lang="en-US" dirty="0"/>
              <a:t>Credibility is the foundation of fiat money</a:t>
            </a:r>
          </a:p>
          <a:p>
            <a:pPr lvl="1"/>
            <a:r>
              <a:rPr lang="en-US" dirty="0"/>
              <a:t>Requires joint fiscal and monetary discipline</a:t>
            </a:r>
          </a:p>
          <a:p>
            <a:pPr lvl="1"/>
            <a:r>
              <a:rPr lang="en-US" dirty="0"/>
              <a:t>Not substitutable </a:t>
            </a:r>
            <a:r>
              <a:rPr lang="en-US"/>
              <a:t>by technology</a:t>
            </a:r>
            <a:endParaRPr lang="en-US" dirty="0"/>
          </a:p>
          <a:p>
            <a:r>
              <a:rPr lang="en-US" dirty="0"/>
              <a:t>Let us build the next chapter in monetary history</a:t>
            </a:r>
          </a:p>
        </p:txBody>
      </p:sp>
    </p:spTree>
    <p:extLst>
      <p:ext uri="{BB962C8B-B14F-4D97-AF65-F5344CB8AC3E}">
        <p14:creationId xmlns:p14="http://schemas.microsoft.com/office/powerpoint/2010/main" val="24929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FFC6-EF33-F089-6B59-72811A9C7990}"/>
              </a:ext>
            </a:extLst>
          </p:cNvPr>
          <p:cNvSpPr>
            <a:spLocks noGrp="1"/>
          </p:cNvSpPr>
          <p:nvPr>
            <p:ph type="title"/>
          </p:nvPr>
        </p:nvSpPr>
        <p:spPr/>
        <p:txBody>
          <a:bodyPr/>
          <a:lstStyle/>
          <a:p>
            <a:r>
              <a:rPr lang="en-US" dirty="0"/>
              <a:t>This Paper</a:t>
            </a:r>
          </a:p>
        </p:txBody>
      </p:sp>
      <p:sp>
        <p:nvSpPr>
          <p:cNvPr id="3" name="Content Placeholder 2">
            <a:extLst>
              <a:ext uri="{FF2B5EF4-FFF2-40B4-BE49-F238E27FC236}">
                <a16:creationId xmlns:a16="http://schemas.microsoft.com/office/drawing/2014/main" id="{8D114D1E-55BF-8BDC-80A5-D7BA138A1401}"/>
              </a:ext>
            </a:extLst>
          </p:cNvPr>
          <p:cNvSpPr>
            <a:spLocks noGrp="1"/>
          </p:cNvSpPr>
          <p:nvPr>
            <p:ph idx="1"/>
          </p:nvPr>
        </p:nvSpPr>
        <p:spPr>
          <a:xfrm>
            <a:off x="838200" y="1604901"/>
            <a:ext cx="10515600" cy="4039154"/>
          </a:xfrm>
        </p:spPr>
        <p:txBody>
          <a:bodyPr>
            <a:normAutofit fontScale="85000" lnSpcReduction="20000"/>
          </a:bodyPr>
          <a:lstStyle/>
          <a:p>
            <a:pPr marL="0" indent="0">
              <a:buNone/>
            </a:pPr>
            <a:r>
              <a:rPr lang="en-US" b="1" dirty="0"/>
              <a:t>Findings</a:t>
            </a:r>
          </a:p>
          <a:p>
            <a:r>
              <a:rPr lang="en-US" dirty="0"/>
              <a:t>Tokenized gold trades actively on-chain and closely tracks spot gold</a:t>
            </a:r>
          </a:p>
          <a:p>
            <a:r>
              <a:rPr lang="en-US" dirty="0"/>
              <a:t>PAXG trades at a premium to both XAUT and spot gold</a:t>
            </a:r>
          </a:p>
          <a:p>
            <a:pPr lvl="3"/>
            <a:endParaRPr lang="en-US" dirty="0"/>
          </a:p>
          <a:p>
            <a:pPr marL="0" indent="0">
              <a:buNone/>
            </a:pPr>
            <a:r>
              <a:rPr lang="en-US" b="1" dirty="0"/>
              <a:t>Interpretation</a:t>
            </a:r>
          </a:p>
          <a:p>
            <a:r>
              <a:rPr lang="en-US" b="1" dirty="0"/>
              <a:t>The technology is ready</a:t>
            </a:r>
            <a:r>
              <a:rPr lang="en-US" dirty="0"/>
              <a:t>: tokenized gold can credibly represent physical gold</a:t>
            </a:r>
          </a:p>
          <a:p>
            <a:r>
              <a:rPr lang="en-US" b="1" dirty="0"/>
              <a:t>The market values convenience</a:t>
            </a:r>
            <a:r>
              <a:rPr lang="en-US" dirty="0"/>
              <a:t>: on-chain usability commands a premium</a:t>
            </a:r>
          </a:p>
          <a:p>
            <a:pPr lvl="4"/>
            <a:endParaRPr lang="en-US" dirty="0"/>
          </a:p>
          <a:p>
            <a:pPr marL="0" indent="0">
              <a:buNone/>
            </a:pPr>
            <a:r>
              <a:rPr lang="en-US" b="1" dirty="0"/>
              <a:t>Discussion</a:t>
            </a:r>
          </a:p>
          <a:p>
            <a:r>
              <a:rPr lang="en-US" dirty="0"/>
              <a:t>What can the historical evolution of money teach us about what comes next for tokenized gold?</a:t>
            </a:r>
          </a:p>
        </p:txBody>
      </p:sp>
    </p:spTree>
    <p:extLst>
      <p:ext uri="{BB962C8B-B14F-4D97-AF65-F5344CB8AC3E}">
        <p14:creationId xmlns:p14="http://schemas.microsoft.com/office/powerpoint/2010/main" val="26939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D9C7-13B6-C8F6-3A93-5F7BE1EBC5C9}"/>
              </a:ext>
            </a:extLst>
          </p:cNvPr>
          <p:cNvSpPr>
            <a:spLocks noGrp="1"/>
          </p:cNvSpPr>
          <p:nvPr>
            <p:ph type="title"/>
          </p:nvPr>
        </p:nvSpPr>
        <p:spPr/>
        <p:txBody>
          <a:bodyPr/>
          <a:lstStyle/>
          <a:p>
            <a:r>
              <a:rPr lang="en-US" dirty="0"/>
              <a:t>Evolution of Money in China</a:t>
            </a:r>
          </a:p>
        </p:txBody>
      </p:sp>
      <p:sp>
        <p:nvSpPr>
          <p:cNvPr id="3" name="Content Placeholder 2">
            <a:extLst>
              <a:ext uri="{FF2B5EF4-FFF2-40B4-BE49-F238E27FC236}">
                <a16:creationId xmlns:a16="http://schemas.microsoft.com/office/drawing/2014/main" id="{EB4984A5-10CE-97A7-694F-D6C02C21D773}"/>
              </a:ext>
            </a:extLst>
          </p:cNvPr>
          <p:cNvSpPr>
            <a:spLocks noGrp="1"/>
          </p:cNvSpPr>
          <p:nvPr>
            <p:ph idx="1"/>
          </p:nvPr>
        </p:nvSpPr>
        <p:spPr/>
        <p:txBody>
          <a:bodyPr/>
          <a:lstStyle/>
          <a:p>
            <a:endParaRPr lang="en-US"/>
          </a:p>
        </p:txBody>
      </p:sp>
      <p:grpSp>
        <p:nvGrpSpPr>
          <p:cNvPr id="7" name="Group 6">
            <a:extLst>
              <a:ext uri="{FF2B5EF4-FFF2-40B4-BE49-F238E27FC236}">
                <a16:creationId xmlns:a16="http://schemas.microsoft.com/office/drawing/2014/main" id="{272DA6AF-7CF3-A0F9-F69B-281D8497251E}"/>
              </a:ext>
            </a:extLst>
          </p:cNvPr>
          <p:cNvGrpSpPr/>
          <p:nvPr/>
        </p:nvGrpSpPr>
        <p:grpSpPr>
          <a:xfrm>
            <a:off x="486506" y="2249455"/>
            <a:ext cx="11152078" cy="2464101"/>
            <a:chOff x="715106" y="1369345"/>
            <a:chExt cx="11152078" cy="2464101"/>
          </a:xfrm>
        </p:grpSpPr>
        <p:pic>
          <p:nvPicPr>
            <p:cNvPr id="5" name="Picture 4">
              <a:extLst>
                <a:ext uri="{FF2B5EF4-FFF2-40B4-BE49-F238E27FC236}">
                  <a16:creationId xmlns:a16="http://schemas.microsoft.com/office/drawing/2014/main" id="{F002DC50-D071-0DD0-F125-7B72A089788A}"/>
                </a:ext>
              </a:extLst>
            </p:cNvPr>
            <p:cNvPicPr>
              <a:picLocks noChangeAspect="1"/>
            </p:cNvPicPr>
            <p:nvPr/>
          </p:nvPicPr>
          <p:blipFill>
            <a:blip r:embed="rId2"/>
            <a:srcRect t="1926" b="54840"/>
            <a:stretch>
              <a:fillRect/>
            </a:stretch>
          </p:blipFill>
          <p:spPr>
            <a:xfrm>
              <a:off x="715106" y="1474469"/>
              <a:ext cx="11152078" cy="2358977"/>
            </a:xfrm>
            <a:prstGeom prst="rect">
              <a:avLst/>
            </a:prstGeom>
          </p:spPr>
        </p:pic>
        <p:sp>
          <p:nvSpPr>
            <p:cNvPr id="6" name="Rectangle 5">
              <a:extLst>
                <a:ext uri="{FF2B5EF4-FFF2-40B4-BE49-F238E27FC236}">
                  <a16:creationId xmlns:a16="http://schemas.microsoft.com/office/drawing/2014/main" id="{978F9EB6-EB1E-7CE3-E7CD-469392C9FD6F}"/>
                </a:ext>
              </a:extLst>
            </p:cNvPr>
            <p:cNvSpPr/>
            <p:nvPr/>
          </p:nvSpPr>
          <p:spPr>
            <a:xfrm>
              <a:off x="715106" y="1369345"/>
              <a:ext cx="1003966" cy="654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6101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232E-9E75-9917-F798-C8686B670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1BD48-C65F-4FF4-08E0-AF29BC1FED4A}"/>
              </a:ext>
            </a:extLst>
          </p:cNvPr>
          <p:cNvSpPr>
            <a:spLocks noGrp="1"/>
          </p:cNvSpPr>
          <p:nvPr>
            <p:ph type="title"/>
          </p:nvPr>
        </p:nvSpPr>
        <p:spPr/>
        <p:txBody>
          <a:bodyPr/>
          <a:lstStyle/>
          <a:p>
            <a:r>
              <a:rPr lang="en-US" dirty="0"/>
              <a:t>Step 1: Tokenization</a:t>
            </a:r>
          </a:p>
        </p:txBody>
      </p:sp>
      <p:sp>
        <p:nvSpPr>
          <p:cNvPr id="3" name="Content Placeholder 2">
            <a:extLst>
              <a:ext uri="{FF2B5EF4-FFF2-40B4-BE49-F238E27FC236}">
                <a16:creationId xmlns:a16="http://schemas.microsoft.com/office/drawing/2014/main" id="{A52D765B-8D05-EEFD-8523-BC989B4AE0A8}"/>
              </a:ext>
            </a:extLst>
          </p:cNvPr>
          <p:cNvSpPr>
            <a:spLocks noGrp="1"/>
          </p:cNvSpPr>
          <p:nvPr>
            <p:ph idx="1"/>
          </p:nvPr>
        </p:nvSpPr>
        <p:spPr>
          <a:xfrm>
            <a:off x="6642032" y="2406978"/>
            <a:ext cx="4711767" cy="4351338"/>
          </a:xfrm>
        </p:spPr>
        <p:txBody>
          <a:bodyPr>
            <a:normAutofit/>
          </a:bodyPr>
          <a:lstStyle/>
          <a:p>
            <a:pPr marL="220663" lvl="1" indent="-220663">
              <a:tabLst>
                <a:tab pos="112713" algn="l"/>
              </a:tabLst>
            </a:pPr>
            <a:r>
              <a:rPr lang="en-US" sz="2800" dirty="0"/>
              <a:t>Tokenization: move claims, not metal</a:t>
            </a:r>
          </a:p>
          <a:p>
            <a:pPr marL="220663" lvl="1" indent="-220663">
              <a:tabLst>
                <a:tab pos="112713" algn="l"/>
              </a:tabLst>
            </a:pPr>
            <a:endParaRPr lang="en-US" sz="2800" dirty="0"/>
          </a:p>
          <a:p>
            <a:pPr marL="220663" lvl="1" indent="-220663">
              <a:tabLst>
                <a:tab pos="112713" algn="l"/>
              </a:tabLst>
            </a:pPr>
            <a:r>
              <a:rPr lang="en-US" sz="2800" dirty="0"/>
              <a:t>Better medium of exchange expands the markets</a:t>
            </a:r>
          </a:p>
        </p:txBody>
      </p:sp>
      <p:grpSp>
        <p:nvGrpSpPr>
          <p:cNvPr id="7" name="Group 6">
            <a:extLst>
              <a:ext uri="{FF2B5EF4-FFF2-40B4-BE49-F238E27FC236}">
                <a16:creationId xmlns:a16="http://schemas.microsoft.com/office/drawing/2014/main" id="{507B1996-4F09-2AEB-A9E9-14C5CA0568CB}"/>
              </a:ext>
            </a:extLst>
          </p:cNvPr>
          <p:cNvGrpSpPr/>
          <p:nvPr/>
        </p:nvGrpSpPr>
        <p:grpSpPr>
          <a:xfrm>
            <a:off x="271434" y="1732593"/>
            <a:ext cx="4981660" cy="2779745"/>
            <a:chOff x="715106" y="1369345"/>
            <a:chExt cx="4501984" cy="2464101"/>
          </a:xfrm>
        </p:grpSpPr>
        <p:pic>
          <p:nvPicPr>
            <p:cNvPr id="5" name="Picture 4">
              <a:extLst>
                <a:ext uri="{FF2B5EF4-FFF2-40B4-BE49-F238E27FC236}">
                  <a16:creationId xmlns:a16="http://schemas.microsoft.com/office/drawing/2014/main" id="{E3381C8D-3B13-DDF3-FFF4-A7264AA8F006}"/>
                </a:ext>
              </a:extLst>
            </p:cNvPr>
            <p:cNvPicPr>
              <a:picLocks noChangeAspect="1"/>
            </p:cNvPicPr>
            <p:nvPr/>
          </p:nvPicPr>
          <p:blipFill>
            <a:blip r:embed="rId2"/>
            <a:srcRect t="1941" r="59631" b="54840"/>
            <a:stretch>
              <a:fillRect/>
            </a:stretch>
          </p:blipFill>
          <p:spPr>
            <a:xfrm>
              <a:off x="715106" y="1475231"/>
              <a:ext cx="4501984" cy="2358215"/>
            </a:xfrm>
            <a:prstGeom prst="rect">
              <a:avLst/>
            </a:prstGeom>
          </p:spPr>
        </p:pic>
        <p:sp>
          <p:nvSpPr>
            <p:cNvPr id="6" name="Rectangle 5">
              <a:extLst>
                <a:ext uri="{FF2B5EF4-FFF2-40B4-BE49-F238E27FC236}">
                  <a16:creationId xmlns:a16="http://schemas.microsoft.com/office/drawing/2014/main" id="{F3E57ED7-EB5C-8513-A8B2-C945CE43B9AE}"/>
                </a:ext>
              </a:extLst>
            </p:cNvPr>
            <p:cNvSpPr/>
            <p:nvPr/>
          </p:nvSpPr>
          <p:spPr>
            <a:xfrm>
              <a:off x="715106" y="1369345"/>
              <a:ext cx="1003966" cy="654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 name="TextBox 8">
            <a:extLst>
              <a:ext uri="{FF2B5EF4-FFF2-40B4-BE49-F238E27FC236}">
                <a16:creationId xmlns:a16="http://schemas.microsoft.com/office/drawing/2014/main" id="{2F01D55E-61C5-80AD-3B55-AD32D06C933E}"/>
              </a:ext>
            </a:extLst>
          </p:cNvPr>
          <p:cNvSpPr txBox="1"/>
          <p:nvPr/>
        </p:nvSpPr>
        <p:spPr>
          <a:xfrm>
            <a:off x="1071796" y="4829368"/>
            <a:ext cx="1991677" cy="923330"/>
          </a:xfrm>
          <a:prstGeom prst="rect">
            <a:avLst/>
          </a:prstGeom>
          <a:noFill/>
        </p:spPr>
        <p:txBody>
          <a:bodyPr wrap="square">
            <a:spAutoFit/>
          </a:bodyPr>
          <a:lstStyle/>
          <a:p>
            <a:pPr marL="180975" lvl="1" indent="-169863">
              <a:buFont typeface="Arial" panose="020B0604020202020204" pitchFamily="34" charset="0"/>
              <a:buChar char="•"/>
              <a:tabLst>
                <a:tab pos="112713" algn="l"/>
              </a:tabLst>
            </a:pPr>
            <a:r>
              <a:rPr lang="en-US" dirty="0"/>
              <a:t>Standardized</a:t>
            </a:r>
          </a:p>
          <a:p>
            <a:pPr marL="180975" lvl="1" indent="-169863">
              <a:buFont typeface="Arial" panose="020B0604020202020204" pitchFamily="34" charset="0"/>
              <a:buChar char="•"/>
              <a:tabLst>
                <a:tab pos="112713" algn="l"/>
              </a:tabLst>
            </a:pPr>
            <a:r>
              <a:rPr lang="en-US" dirty="0"/>
              <a:t>Divisible</a:t>
            </a:r>
          </a:p>
          <a:p>
            <a:pPr marL="180975" lvl="1" indent="-169863">
              <a:buFont typeface="Arial" panose="020B0604020202020204" pitchFamily="34" charset="0"/>
              <a:buChar char="•"/>
              <a:tabLst>
                <a:tab pos="112713" algn="l"/>
              </a:tabLst>
            </a:pPr>
            <a:r>
              <a:rPr lang="en-US" dirty="0"/>
              <a:t>Heavy!</a:t>
            </a:r>
          </a:p>
        </p:txBody>
      </p:sp>
      <p:sp>
        <p:nvSpPr>
          <p:cNvPr id="10" name="TextBox 9">
            <a:extLst>
              <a:ext uri="{FF2B5EF4-FFF2-40B4-BE49-F238E27FC236}">
                <a16:creationId xmlns:a16="http://schemas.microsoft.com/office/drawing/2014/main" id="{BA64B7C3-83D5-56B8-F604-F3545C366392}"/>
              </a:ext>
            </a:extLst>
          </p:cNvPr>
          <p:cNvSpPr txBox="1"/>
          <p:nvPr/>
        </p:nvSpPr>
        <p:spPr>
          <a:xfrm>
            <a:off x="3072485" y="4829368"/>
            <a:ext cx="2331720" cy="923330"/>
          </a:xfrm>
          <a:prstGeom prst="rect">
            <a:avLst/>
          </a:prstGeom>
          <a:noFill/>
        </p:spPr>
        <p:txBody>
          <a:bodyPr wrap="square">
            <a:spAutoFit/>
          </a:bodyPr>
          <a:lstStyle/>
          <a:p>
            <a:pPr marL="180975" lvl="1" indent="-169863">
              <a:buFont typeface="Arial" panose="020B0604020202020204" pitchFamily="34" charset="0"/>
              <a:buChar char="•"/>
              <a:tabLst>
                <a:tab pos="112713" algn="l"/>
              </a:tabLst>
            </a:pPr>
            <a:r>
              <a:rPr lang="en-US" dirty="0"/>
              <a:t>“Cashier’s cheque”</a:t>
            </a:r>
          </a:p>
          <a:p>
            <a:pPr marL="180975" lvl="1" indent="-169863">
              <a:buFont typeface="Arial" panose="020B0604020202020204" pitchFamily="34" charset="0"/>
              <a:buChar char="•"/>
              <a:tabLst>
                <a:tab pos="112713" algn="l"/>
              </a:tabLst>
            </a:pPr>
            <a:r>
              <a:rPr lang="en-US" dirty="0"/>
              <a:t>Safe</a:t>
            </a:r>
          </a:p>
          <a:p>
            <a:pPr marL="180975" lvl="1" indent="-169863">
              <a:buFont typeface="Arial" panose="020B0604020202020204" pitchFamily="34" charset="0"/>
              <a:buChar char="•"/>
              <a:tabLst>
                <a:tab pos="112713" algn="l"/>
              </a:tabLst>
            </a:pPr>
            <a:r>
              <a:rPr lang="en-US" dirty="0">
                <a:sym typeface="Wingdings" pitchFamily="2" charset="2"/>
              </a:rPr>
              <a:t>Convenient</a:t>
            </a:r>
            <a:endParaRPr lang="en-US" dirty="0"/>
          </a:p>
        </p:txBody>
      </p:sp>
    </p:spTree>
    <p:extLst>
      <p:ext uri="{BB962C8B-B14F-4D97-AF65-F5344CB8AC3E}">
        <p14:creationId xmlns:p14="http://schemas.microsoft.com/office/powerpoint/2010/main" val="2196471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74D0D-96DE-84F7-51BB-8C0174AB4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A07F5-306A-6881-1CCA-A6D8859CBCA2}"/>
              </a:ext>
            </a:extLst>
          </p:cNvPr>
          <p:cNvSpPr>
            <a:spLocks noGrp="1"/>
          </p:cNvSpPr>
          <p:nvPr>
            <p:ph type="title"/>
          </p:nvPr>
        </p:nvSpPr>
        <p:spPr/>
        <p:txBody>
          <a:bodyPr/>
          <a:lstStyle/>
          <a:p>
            <a:r>
              <a:rPr lang="en-US" dirty="0"/>
              <a:t>Step 2: Private Money</a:t>
            </a:r>
          </a:p>
        </p:txBody>
      </p:sp>
      <p:sp>
        <p:nvSpPr>
          <p:cNvPr id="3" name="Content Placeholder 2">
            <a:extLst>
              <a:ext uri="{FF2B5EF4-FFF2-40B4-BE49-F238E27FC236}">
                <a16:creationId xmlns:a16="http://schemas.microsoft.com/office/drawing/2014/main" id="{39D877B2-2264-14CC-25F4-1533B6D7CCE7}"/>
              </a:ext>
            </a:extLst>
          </p:cNvPr>
          <p:cNvSpPr>
            <a:spLocks noGrp="1"/>
          </p:cNvSpPr>
          <p:nvPr>
            <p:ph idx="1"/>
          </p:nvPr>
        </p:nvSpPr>
        <p:spPr>
          <a:xfrm>
            <a:off x="6827638" y="1809818"/>
            <a:ext cx="4825710" cy="4351338"/>
          </a:xfrm>
        </p:spPr>
        <p:txBody>
          <a:bodyPr>
            <a:noAutofit/>
          </a:bodyPr>
          <a:lstStyle/>
          <a:p>
            <a:pPr marL="0" indent="0" algn="ctr">
              <a:buNone/>
            </a:pPr>
            <a:r>
              <a:rPr lang="en-US" dirty="0"/>
              <a:t>Lower transaction costs</a:t>
            </a:r>
          </a:p>
          <a:p>
            <a:pPr marL="0" indent="0" algn="ctr">
              <a:buNone/>
            </a:pPr>
            <a:r>
              <a:rPr lang="en-US" dirty="0"/>
              <a:t>↓</a:t>
            </a:r>
          </a:p>
          <a:p>
            <a:pPr marL="0" indent="0" algn="ctr">
              <a:buNone/>
            </a:pPr>
            <a:r>
              <a:rPr lang="en-US" dirty="0"/>
              <a:t>Trade</a:t>
            </a:r>
          </a:p>
          <a:p>
            <a:pPr marL="0" indent="0" algn="ctr">
              <a:buNone/>
            </a:pPr>
            <a:r>
              <a:rPr lang="en-US" dirty="0"/>
              <a:t>↓</a:t>
            </a:r>
          </a:p>
          <a:p>
            <a:pPr marL="0" indent="0" algn="ctr">
              <a:buNone/>
            </a:pPr>
            <a:r>
              <a:rPr lang="en-US" dirty="0"/>
              <a:t>Specialization</a:t>
            </a:r>
          </a:p>
          <a:p>
            <a:pPr marL="0" indent="0" algn="ctr">
              <a:buNone/>
            </a:pPr>
            <a:r>
              <a:rPr lang="en-US" dirty="0"/>
              <a:t>↓</a:t>
            </a:r>
          </a:p>
          <a:p>
            <a:pPr marL="0" indent="0" algn="ctr">
              <a:buNone/>
            </a:pPr>
            <a:r>
              <a:rPr lang="en-US" dirty="0"/>
              <a:t>Urbanization</a:t>
            </a:r>
          </a:p>
        </p:txBody>
      </p:sp>
      <p:grpSp>
        <p:nvGrpSpPr>
          <p:cNvPr id="7" name="Group 6">
            <a:extLst>
              <a:ext uri="{FF2B5EF4-FFF2-40B4-BE49-F238E27FC236}">
                <a16:creationId xmlns:a16="http://schemas.microsoft.com/office/drawing/2014/main" id="{C72373F5-5728-6E2F-5A67-2221DAC0CDE8}"/>
              </a:ext>
            </a:extLst>
          </p:cNvPr>
          <p:cNvGrpSpPr/>
          <p:nvPr/>
        </p:nvGrpSpPr>
        <p:grpSpPr>
          <a:xfrm>
            <a:off x="-2061214" y="1807237"/>
            <a:ext cx="7114444" cy="2779745"/>
            <a:chOff x="715106" y="1369345"/>
            <a:chExt cx="6429406" cy="2464101"/>
          </a:xfrm>
        </p:grpSpPr>
        <p:pic>
          <p:nvPicPr>
            <p:cNvPr id="5" name="Picture 4">
              <a:extLst>
                <a:ext uri="{FF2B5EF4-FFF2-40B4-BE49-F238E27FC236}">
                  <a16:creationId xmlns:a16="http://schemas.microsoft.com/office/drawing/2014/main" id="{E1A8779E-F376-8D51-8997-32C8E89CD6DD}"/>
                </a:ext>
              </a:extLst>
            </p:cNvPr>
            <p:cNvPicPr>
              <a:picLocks noChangeAspect="1"/>
            </p:cNvPicPr>
            <p:nvPr/>
          </p:nvPicPr>
          <p:blipFill>
            <a:blip r:embed="rId2"/>
            <a:srcRect l="23382" t="1941" r="42348" b="54840"/>
            <a:stretch>
              <a:fillRect/>
            </a:stretch>
          </p:blipFill>
          <p:spPr>
            <a:xfrm>
              <a:off x="3322625" y="1475231"/>
              <a:ext cx="3821887" cy="2358215"/>
            </a:xfrm>
            <a:prstGeom prst="rect">
              <a:avLst/>
            </a:prstGeom>
          </p:spPr>
        </p:pic>
        <p:sp>
          <p:nvSpPr>
            <p:cNvPr id="6" name="Rectangle 5">
              <a:extLst>
                <a:ext uri="{FF2B5EF4-FFF2-40B4-BE49-F238E27FC236}">
                  <a16:creationId xmlns:a16="http://schemas.microsoft.com/office/drawing/2014/main" id="{D84C4B14-302A-6D2B-6C09-EFB78AED7E7D}"/>
                </a:ext>
              </a:extLst>
            </p:cNvPr>
            <p:cNvSpPr/>
            <p:nvPr/>
          </p:nvSpPr>
          <p:spPr>
            <a:xfrm>
              <a:off x="715106" y="1369345"/>
              <a:ext cx="1003966" cy="654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1" name="TextBox 10">
            <a:extLst>
              <a:ext uri="{FF2B5EF4-FFF2-40B4-BE49-F238E27FC236}">
                <a16:creationId xmlns:a16="http://schemas.microsoft.com/office/drawing/2014/main" id="{E3C0C19D-0805-AB58-9492-315D4ED56A7A}"/>
              </a:ext>
            </a:extLst>
          </p:cNvPr>
          <p:cNvSpPr txBox="1"/>
          <p:nvPr/>
        </p:nvSpPr>
        <p:spPr>
          <a:xfrm>
            <a:off x="2836505" y="4829368"/>
            <a:ext cx="3244147" cy="646331"/>
          </a:xfrm>
          <a:prstGeom prst="rect">
            <a:avLst/>
          </a:prstGeom>
          <a:noFill/>
        </p:spPr>
        <p:txBody>
          <a:bodyPr wrap="square">
            <a:spAutoFit/>
          </a:bodyPr>
          <a:lstStyle/>
          <a:p>
            <a:pPr marL="180975" lvl="1" indent="-169863">
              <a:buFont typeface="Arial" panose="020B0604020202020204" pitchFamily="34" charset="0"/>
              <a:buChar char="•"/>
              <a:tabLst>
                <a:tab pos="112713" algn="l"/>
              </a:tabLst>
            </a:pPr>
            <a:r>
              <a:rPr lang="en-US" dirty="0"/>
              <a:t>Standardized denominations</a:t>
            </a:r>
          </a:p>
          <a:p>
            <a:pPr marL="180975" lvl="1" indent="-169863">
              <a:buFont typeface="Arial" panose="020B0604020202020204" pitchFamily="34" charset="0"/>
              <a:buChar char="•"/>
              <a:tabLst>
                <a:tab pos="112713" algn="l"/>
              </a:tabLst>
            </a:pPr>
            <a:r>
              <a:rPr lang="en-US" dirty="0"/>
              <a:t>Broader accepted</a:t>
            </a:r>
          </a:p>
        </p:txBody>
      </p:sp>
    </p:spTree>
    <p:extLst>
      <p:ext uri="{BB962C8B-B14F-4D97-AF65-F5344CB8AC3E}">
        <p14:creationId xmlns:p14="http://schemas.microsoft.com/office/powerpoint/2010/main" val="3979454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077B-111B-BFB0-76AD-D06BF1D87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36F61-7B45-FE1E-29E7-218CD01074A7}"/>
              </a:ext>
            </a:extLst>
          </p:cNvPr>
          <p:cNvSpPr>
            <a:spLocks noGrp="1"/>
          </p:cNvSpPr>
          <p:nvPr>
            <p:ph type="title"/>
          </p:nvPr>
        </p:nvSpPr>
        <p:spPr>
          <a:xfrm>
            <a:off x="838200" y="365125"/>
            <a:ext cx="11353800" cy="1325563"/>
          </a:xfrm>
        </p:spPr>
        <p:txBody>
          <a:bodyPr/>
          <a:lstStyle/>
          <a:p>
            <a:r>
              <a:rPr lang="en-US" dirty="0"/>
              <a:t>Step 3: Centralization &amp; </a:t>
            </a:r>
            <a:r>
              <a:rPr lang="en-US" dirty="0" err="1"/>
              <a:t>Fiatization</a:t>
            </a:r>
            <a:endParaRPr lang="en-US" dirty="0"/>
          </a:p>
        </p:txBody>
      </p:sp>
      <p:sp>
        <p:nvSpPr>
          <p:cNvPr id="3" name="Content Placeholder 2">
            <a:extLst>
              <a:ext uri="{FF2B5EF4-FFF2-40B4-BE49-F238E27FC236}">
                <a16:creationId xmlns:a16="http://schemas.microsoft.com/office/drawing/2014/main" id="{D72D63F6-ACAC-838B-9C86-6278124E63A4}"/>
              </a:ext>
            </a:extLst>
          </p:cNvPr>
          <p:cNvSpPr>
            <a:spLocks noGrp="1"/>
          </p:cNvSpPr>
          <p:nvPr>
            <p:ph idx="1"/>
          </p:nvPr>
        </p:nvSpPr>
        <p:spPr>
          <a:xfrm>
            <a:off x="5895662" y="1750285"/>
            <a:ext cx="5487684" cy="4793376"/>
          </a:xfrm>
        </p:spPr>
        <p:txBody>
          <a:bodyPr>
            <a:normAutofit/>
          </a:bodyPr>
          <a:lstStyle/>
          <a:p>
            <a:r>
              <a:rPr lang="en-US" dirty="0"/>
              <a:t>Network effect: </a:t>
            </a:r>
          </a:p>
          <a:p>
            <a:pPr lvl="1"/>
            <a:r>
              <a:rPr lang="en-US" dirty="0"/>
              <a:t>Strongest with a common issuer</a:t>
            </a:r>
          </a:p>
          <a:p>
            <a:pPr lvl="4"/>
            <a:endParaRPr lang="en-US" dirty="0"/>
          </a:p>
          <a:p>
            <a:r>
              <a:rPr lang="en-US" dirty="0" err="1"/>
              <a:t>Fiatization</a:t>
            </a:r>
            <a:endParaRPr lang="en-US" dirty="0"/>
          </a:p>
          <a:p>
            <a:pPr lvl="1"/>
            <a:r>
              <a:rPr lang="en-US" dirty="0"/>
              <a:t>Initially tied to precious metal</a:t>
            </a:r>
          </a:p>
          <a:p>
            <a:pPr lvl="1"/>
            <a:r>
              <a:rPr lang="en-US" dirty="0"/>
              <a:t>Fiscal pressures weakened convertibility</a:t>
            </a:r>
          </a:p>
          <a:p>
            <a:pPr lvl="1"/>
            <a:r>
              <a:rPr lang="en-US" dirty="0"/>
              <a:t>Paper became money itself</a:t>
            </a:r>
          </a:p>
        </p:txBody>
      </p:sp>
      <p:grpSp>
        <p:nvGrpSpPr>
          <p:cNvPr id="7" name="Group 6">
            <a:extLst>
              <a:ext uri="{FF2B5EF4-FFF2-40B4-BE49-F238E27FC236}">
                <a16:creationId xmlns:a16="http://schemas.microsoft.com/office/drawing/2014/main" id="{C9620B23-5ABD-796F-B87D-CA03F012FBF1}"/>
              </a:ext>
            </a:extLst>
          </p:cNvPr>
          <p:cNvGrpSpPr/>
          <p:nvPr/>
        </p:nvGrpSpPr>
        <p:grpSpPr>
          <a:xfrm>
            <a:off x="-4496974" y="1460334"/>
            <a:ext cx="9549035" cy="2779745"/>
            <a:chOff x="715106" y="1369345"/>
            <a:chExt cx="8629574" cy="2464101"/>
          </a:xfrm>
        </p:grpSpPr>
        <p:pic>
          <p:nvPicPr>
            <p:cNvPr id="5" name="Picture 4">
              <a:extLst>
                <a:ext uri="{FF2B5EF4-FFF2-40B4-BE49-F238E27FC236}">
                  <a16:creationId xmlns:a16="http://schemas.microsoft.com/office/drawing/2014/main" id="{D76FA30E-94CE-087A-0BC5-E87FF35B7C9F}"/>
                </a:ext>
              </a:extLst>
            </p:cNvPr>
            <p:cNvPicPr>
              <a:picLocks noChangeAspect="1"/>
            </p:cNvPicPr>
            <p:nvPr/>
          </p:nvPicPr>
          <p:blipFill>
            <a:blip r:embed="rId2"/>
            <a:srcRect l="42741" t="1941" r="22619" b="54840"/>
            <a:stretch>
              <a:fillRect/>
            </a:stretch>
          </p:blipFill>
          <p:spPr>
            <a:xfrm>
              <a:off x="5481475" y="1475231"/>
              <a:ext cx="3863205" cy="2358215"/>
            </a:xfrm>
            <a:prstGeom prst="rect">
              <a:avLst/>
            </a:prstGeom>
          </p:spPr>
        </p:pic>
        <p:sp>
          <p:nvSpPr>
            <p:cNvPr id="6" name="Rectangle 5">
              <a:extLst>
                <a:ext uri="{FF2B5EF4-FFF2-40B4-BE49-F238E27FC236}">
                  <a16:creationId xmlns:a16="http://schemas.microsoft.com/office/drawing/2014/main" id="{F8F6C6D1-71CB-0604-8D68-D19A535513CE}"/>
                </a:ext>
              </a:extLst>
            </p:cNvPr>
            <p:cNvSpPr/>
            <p:nvPr/>
          </p:nvSpPr>
          <p:spPr>
            <a:xfrm>
              <a:off x="715106" y="1369345"/>
              <a:ext cx="1003966" cy="654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 name="TextBox 8">
            <a:extLst>
              <a:ext uri="{FF2B5EF4-FFF2-40B4-BE49-F238E27FC236}">
                <a16:creationId xmlns:a16="http://schemas.microsoft.com/office/drawing/2014/main" id="{928A6B88-1F43-DCA8-D9FF-AA0F2E012774}"/>
              </a:ext>
            </a:extLst>
          </p:cNvPr>
          <p:cNvSpPr txBox="1"/>
          <p:nvPr/>
        </p:nvSpPr>
        <p:spPr>
          <a:xfrm>
            <a:off x="2836505" y="4364678"/>
            <a:ext cx="3244147" cy="923330"/>
          </a:xfrm>
          <a:prstGeom prst="rect">
            <a:avLst/>
          </a:prstGeom>
          <a:noFill/>
        </p:spPr>
        <p:txBody>
          <a:bodyPr wrap="square">
            <a:spAutoFit/>
          </a:bodyPr>
          <a:lstStyle/>
          <a:p>
            <a:pPr marL="180975" lvl="1" indent="-169863">
              <a:buFont typeface="Arial" panose="020B0604020202020204" pitchFamily="34" charset="0"/>
              <a:buChar char="•"/>
              <a:tabLst>
                <a:tab pos="112713" algn="l"/>
              </a:tabLst>
            </a:pPr>
            <a:r>
              <a:rPr lang="en-US" dirty="0"/>
              <a:t>Minimal verification cost</a:t>
            </a:r>
          </a:p>
          <a:p>
            <a:pPr marL="180975" lvl="1" indent="-169863">
              <a:buFont typeface="Arial" panose="020B0604020202020204" pitchFamily="34" charset="0"/>
              <a:buChar char="•"/>
              <a:tabLst>
                <a:tab pos="112713" algn="l"/>
              </a:tabLst>
            </a:pPr>
            <a:r>
              <a:rPr lang="en-US" dirty="0"/>
              <a:t>Universal acceptance</a:t>
            </a:r>
          </a:p>
          <a:p>
            <a:pPr marL="180975" lvl="1" indent="-169863">
              <a:buFont typeface="Arial" panose="020B0604020202020204" pitchFamily="34" charset="0"/>
              <a:buChar char="•"/>
              <a:tabLst>
                <a:tab pos="112713" algn="l"/>
              </a:tabLst>
            </a:pPr>
            <a:r>
              <a:rPr lang="en-US" dirty="0"/>
              <a:t>Market integration</a:t>
            </a:r>
          </a:p>
        </p:txBody>
      </p:sp>
      <p:sp>
        <p:nvSpPr>
          <p:cNvPr id="8" name="TextBox 7">
            <a:extLst>
              <a:ext uri="{FF2B5EF4-FFF2-40B4-BE49-F238E27FC236}">
                <a16:creationId xmlns:a16="http://schemas.microsoft.com/office/drawing/2014/main" id="{23038B69-5D6C-ECE5-2B44-7A52EC0143F2}"/>
              </a:ext>
            </a:extLst>
          </p:cNvPr>
          <p:cNvSpPr txBox="1"/>
          <p:nvPr/>
        </p:nvSpPr>
        <p:spPr>
          <a:xfrm>
            <a:off x="599607" y="5562689"/>
            <a:ext cx="11212642" cy="1200329"/>
          </a:xfrm>
          <a:prstGeom prst="rect">
            <a:avLst/>
          </a:prstGeom>
          <a:noFill/>
        </p:spPr>
        <p:txBody>
          <a:bodyPr wrap="square">
            <a:spAutoFit/>
          </a:bodyPr>
          <a:lstStyle/>
          <a:p>
            <a:r>
              <a:rPr lang="en-US" sz="2400" i="1" dirty="0"/>
              <a:t>“All these pieces of paper are issued with as much solemnity and authority as if they were of pure gold or silver… The Great Khan has mastered the art of alchemy.”</a:t>
            </a:r>
          </a:p>
          <a:p>
            <a:pPr algn="r"/>
            <a:r>
              <a:rPr lang="en-US" sz="2400" dirty="0"/>
              <a:t>-- Marco Polo </a:t>
            </a:r>
          </a:p>
        </p:txBody>
      </p:sp>
    </p:spTree>
    <p:extLst>
      <p:ext uri="{BB962C8B-B14F-4D97-AF65-F5344CB8AC3E}">
        <p14:creationId xmlns:p14="http://schemas.microsoft.com/office/powerpoint/2010/main" val="825075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1790B-1F97-2FFB-6BAF-2CA91287A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1BAF3-68AE-DBAC-B189-1195F3B8C479}"/>
              </a:ext>
            </a:extLst>
          </p:cNvPr>
          <p:cNvSpPr>
            <a:spLocks noGrp="1"/>
          </p:cNvSpPr>
          <p:nvPr>
            <p:ph type="title"/>
          </p:nvPr>
        </p:nvSpPr>
        <p:spPr/>
        <p:txBody>
          <a:bodyPr/>
          <a:lstStyle/>
          <a:p>
            <a:r>
              <a:rPr lang="en-US" dirty="0"/>
              <a:t>Step 4: Back to Precious Metal</a:t>
            </a:r>
          </a:p>
        </p:txBody>
      </p:sp>
      <p:sp>
        <p:nvSpPr>
          <p:cNvPr id="3" name="Content Placeholder 2">
            <a:extLst>
              <a:ext uri="{FF2B5EF4-FFF2-40B4-BE49-F238E27FC236}">
                <a16:creationId xmlns:a16="http://schemas.microsoft.com/office/drawing/2014/main" id="{2791F565-A278-A59C-B7F3-E59953B9E80F}"/>
              </a:ext>
            </a:extLst>
          </p:cNvPr>
          <p:cNvSpPr>
            <a:spLocks noGrp="1"/>
          </p:cNvSpPr>
          <p:nvPr>
            <p:ph idx="1"/>
          </p:nvPr>
        </p:nvSpPr>
        <p:spPr>
          <a:xfrm>
            <a:off x="6211614" y="1778328"/>
            <a:ext cx="4745422" cy="4667250"/>
          </a:xfrm>
        </p:spPr>
        <p:txBody>
          <a:bodyPr>
            <a:normAutofit/>
          </a:bodyPr>
          <a:lstStyle/>
          <a:p>
            <a:pPr marL="0" indent="0" algn="ctr">
              <a:buNone/>
            </a:pPr>
            <a:r>
              <a:rPr lang="en-US" dirty="0"/>
              <a:t>Fiscal pressures weakened issuance discipline</a:t>
            </a:r>
            <a:br>
              <a:rPr lang="en-US" dirty="0"/>
            </a:br>
            <a:r>
              <a:rPr lang="en-US" dirty="0"/>
              <a:t>↓</a:t>
            </a:r>
            <a:br>
              <a:rPr lang="en-US" dirty="0"/>
            </a:br>
            <a:r>
              <a:rPr lang="en-US" dirty="0"/>
              <a:t>Inflation</a:t>
            </a:r>
            <a:br>
              <a:rPr lang="en-US" dirty="0"/>
            </a:br>
            <a:r>
              <a:rPr lang="en-US" dirty="0"/>
              <a:t>↓</a:t>
            </a:r>
            <a:br>
              <a:rPr lang="en-US" dirty="0"/>
            </a:br>
            <a:r>
              <a:rPr lang="en-US" dirty="0"/>
              <a:t>Loss of confidence</a:t>
            </a:r>
            <a:br>
              <a:rPr lang="en-US" dirty="0"/>
            </a:br>
            <a:r>
              <a:rPr lang="en-US" dirty="0"/>
              <a:t>↓</a:t>
            </a:r>
            <a:br>
              <a:rPr lang="en-US" dirty="0"/>
            </a:br>
            <a:r>
              <a:rPr lang="en-US" dirty="0"/>
              <a:t>Return to silver</a:t>
            </a:r>
          </a:p>
        </p:txBody>
      </p:sp>
      <p:grpSp>
        <p:nvGrpSpPr>
          <p:cNvPr id="7" name="Group 6">
            <a:extLst>
              <a:ext uri="{FF2B5EF4-FFF2-40B4-BE49-F238E27FC236}">
                <a16:creationId xmlns:a16="http://schemas.microsoft.com/office/drawing/2014/main" id="{4B2A4335-B490-60DA-CBCD-EB06D1BF56BF}"/>
              </a:ext>
            </a:extLst>
          </p:cNvPr>
          <p:cNvGrpSpPr/>
          <p:nvPr/>
        </p:nvGrpSpPr>
        <p:grpSpPr>
          <a:xfrm>
            <a:off x="-6760114" y="1674476"/>
            <a:ext cx="12166504" cy="2779745"/>
            <a:chOff x="715106" y="1369345"/>
            <a:chExt cx="10995011" cy="2464101"/>
          </a:xfrm>
        </p:grpSpPr>
        <p:pic>
          <p:nvPicPr>
            <p:cNvPr id="5" name="Picture 4">
              <a:extLst>
                <a:ext uri="{FF2B5EF4-FFF2-40B4-BE49-F238E27FC236}">
                  <a16:creationId xmlns:a16="http://schemas.microsoft.com/office/drawing/2014/main" id="{1CF8E190-1142-A53D-4E85-79FFD8C0DFED}"/>
                </a:ext>
              </a:extLst>
            </p:cNvPr>
            <p:cNvPicPr>
              <a:picLocks noChangeAspect="1"/>
            </p:cNvPicPr>
            <p:nvPr/>
          </p:nvPicPr>
          <p:blipFill>
            <a:blip r:embed="rId2"/>
            <a:srcRect l="61080" t="1941" r="1409" b="54840"/>
            <a:stretch>
              <a:fillRect/>
            </a:stretch>
          </p:blipFill>
          <p:spPr>
            <a:xfrm>
              <a:off x="7526700" y="1475231"/>
              <a:ext cx="4183417" cy="2358215"/>
            </a:xfrm>
            <a:prstGeom prst="rect">
              <a:avLst/>
            </a:prstGeom>
          </p:spPr>
        </p:pic>
        <p:sp>
          <p:nvSpPr>
            <p:cNvPr id="6" name="Rectangle 5">
              <a:extLst>
                <a:ext uri="{FF2B5EF4-FFF2-40B4-BE49-F238E27FC236}">
                  <a16:creationId xmlns:a16="http://schemas.microsoft.com/office/drawing/2014/main" id="{FE075259-831A-3294-5627-D8A7166F4D52}"/>
                </a:ext>
              </a:extLst>
            </p:cNvPr>
            <p:cNvSpPr/>
            <p:nvPr/>
          </p:nvSpPr>
          <p:spPr>
            <a:xfrm>
              <a:off x="715106" y="1369345"/>
              <a:ext cx="1003966" cy="654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2C458DF0-055F-D872-8E46-F057C04456AA}"/>
              </a:ext>
            </a:extLst>
          </p:cNvPr>
          <p:cNvSpPr txBox="1"/>
          <p:nvPr/>
        </p:nvSpPr>
        <p:spPr>
          <a:xfrm>
            <a:off x="1067522" y="5281907"/>
            <a:ext cx="9889513" cy="1138773"/>
          </a:xfrm>
          <a:prstGeom prst="rect">
            <a:avLst/>
          </a:prstGeom>
          <a:noFill/>
        </p:spPr>
        <p:txBody>
          <a:bodyPr wrap="square">
            <a:spAutoFit/>
          </a:bodyPr>
          <a:lstStyle/>
          <a:p>
            <a:pPr algn="ctr"/>
            <a:r>
              <a:rPr lang="en-US" sz="2800" b="1" dirty="0"/>
              <a:t>Alchemy only works as long as people trust the alchemist.</a:t>
            </a:r>
          </a:p>
          <a:p>
            <a:pPr algn="ctr"/>
            <a:r>
              <a:rPr lang="en-US" sz="1200" b="1" dirty="0"/>
              <a:t>	</a:t>
            </a:r>
          </a:p>
          <a:p>
            <a:pPr algn="ctr"/>
            <a:r>
              <a:rPr lang="en-US" sz="2800" b="1" dirty="0"/>
              <a:t>Fiat money requires fiscal credibility</a:t>
            </a:r>
          </a:p>
        </p:txBody>
      </p:sp>
    </p:spTree>
    <p:extLst>
      <p:ext uri="{BB962C8B-B14F-4D97-AF65-F5344CB8AC3E}">
        <p14:creationId xmlns:p14="http://schemas.microsoft.com/office/powerpoint/2010/main" val="3491776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45704-DE9D-4010-55B2-E4CA50245BA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F1E663-F852-EE16-9082-DB91C1A47E2B}"/>
              </a:ext>
            </a:extLst>
          </p:cNvPr>
          <p:cNvPicPr>
            <a:picLocks noChangeAspect="1"/>
          </p:cNvPicPr>
          <p:nvPr/>
        </p:nvPicPr>
        <p:blipFill>
          <a:blip r:embed="rId2"/>
          <a:stretch>
            <a:fillRect/>
          </a:stretch>
        </p:blipFill>
        <p:spPr>
          <a:xfrm>
            <a:off x="715106" y="1369344"/>
            <a:ext cx="11152078" cy="5456345"/>
          </a:xfrm>
          <a:prstGeom prst="rect">
            <a:avLst/>
          </a:prstGeom>
        </p:spPr>
      </p:pic>
      <p:sp>
        <p:nvSpPr>
          <p:cNvPr id="12" name="Rectangle 11">
            <a:extLst>
              <a:ext uri="{FF2B5EF4-FFF2-40B4-BE49-F238E27FC236}">
                <a16:creationId xmlns:a16="http://schemas.microsoft.com/office/drawing/2014/main" id="{A27954E0-F817-34A7-A582-768A6814A61A}"/>
              </a:ext>
            </a:extLst>
          </p:cNvPr>
          <p:cNvSpPr/>
          <p:nvPr/>
        </p:nvSpPr>
        <p:spPr>
          <a:xfrm>
            <a:off x="1051560" y="3634740"/>
            <a:ext cx="10595610" cy="2057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487A202-41A0-1D61-634E-A324D331C533}"/>
              </a:ext>
            </a:extLst>
          </p:cNvPr>
          <p:cNvSpPr>
            <a:spLocks noGrp="1"/>
          </p:cNvSpPr>
          <p:nvPr>
            <p:ph type="title"/>
          </p:nvPr>
        </p:nvSpPr>
        <p:spPr/>
        <p:txBody>
          <a:bodyPr/>
          <a:lstStyle/>
          <a:p>
            <a:r>
              <a:rPr lang="en-US" dirty="0"/>
              <a:t>Evolution of Money… Everywhere?</a:t>
            </a:r>
          </a:p>
        </p:txBody>
      </p:sp>
      <p:sp>
        <p:nvSpPr>
          <p:cNvPr id="7" name="Rectangle 6">
            <a:extLst>
              <a:ext uri="{FF2B5EF4-FFF2-40B4-BE49-F238E27FC236}">
                <a16:creationId xmlns:a16="http://schemas.microsoft.com/office/drawing/2014/main" id="{9EBDC32D-CE87-C53A-FE12-B750CFA846FF}"/>
              </a:ext>
            </a:extLst>
          </p:cNvPr>
          <p:cNvSpPr/>
          <p:nvPr/>
        </p:nvSpPr>
        <p:spPr>
          <a:xfrm>
            <a:off x="9704070" y="4103370"/>
            <a:ext cx="2080260" cy="2617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11A8D11-FC85-8465-E86F-2F82DB71C033}"/>
              </a:ext>
            </a:extLst>
          </p:cNvPr>
          <p:cNvSpPr txBox="1"/>
          <p:nvPr/>
        </p:nvSpPr>
        <p:spPr>
          <a:xfrm>
            <a:off x="138303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Metal coin</a:t>
            </a:r>
          </a:p>
        </p:txBody>
      </p:sp>
      <p:sp>
        <p:nvSpPr>
          <p:cNvPr id="9" name="TextBox 8">
            <a:extLst>
              <a:ext uri="{FF2B5EF4-FFF2-40B4-BE49-F238E27FC236}">
                <a16:creationId xmlns:a16="http://schemas.microsoft.com/office/drawing/2014/main" id="{A6F17C2F-C731-5580-FB44-05C9AE4D817C}"/>
              </a:ext>
            </a:extLst>
          </p:cNvPr>
          <p:cNvSpPr txBox="1"/>
          <p:nvPr/>
        </p:nvSpPr>
        <p:spPr>
          <a:xfrm>
            <a:off x="338328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Tokenization</a:t>
            </a:r>
          </a:p>
        </p:txBody>
      </p:sp>
      <p:sp>
        <p:nvSpPr>
          <p:cNvPr id="10" name="TextBox 9">
            <a:extLst>
              <a:ext uri="{FF2B5EF4-FFF2-40B4-BE49-F238E27FC236}">
                <a16:creationId xmlns:a16="http://schemas.microsoft.com/office/drawing/2014/main" id="{AD7B4052-ED98-4E6B-222A-4780AF7649E1}"/>
              </a:ext>
            </a:extLst>
          </p:cNvPr>
          <p:cNvSpPr txBox="1"/>
          <p:nvPr/>
        </p:nvSpPr>
        <p:spPr>
          <a:xfrm>
            <a:off x="5416750" y="3646170"/>
            <a:ext cx="174879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Private Money</a:t>
            </a:r>
          </a:p>
        </p:txBody>
      </p:sp>
      <p:sp>
        <p:nvSpPr>
          <p:cNvPr id="11" name="TextBox 10">
            <a:extLst>
              <a:ext uri="{FF2B5EF4-FFF2-40B4-BE49-F238E27FC236}">
                <a16:creationId xmlns:a16="http://schemas.microsoft.com/office/drawing/2014/main" id="{6FC13636-65C5-7BE0-1F3F-8F41A04311F2}"/>
              </a:ext>
            </a:extLst>
          </p:cNvPr>
          <p:cNvSpPr txBox="1"/>
          <p:nvPr/>
        </p:nvSpPr>
        <p:spPr>
          <a:xfrm>
            <a:off x="7450220" y="3468045"/>
            <a:ext cx="21052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Centralization </a:t>
            </a:r>
            <a:r>
              <a:rPr lang="en-US" dirty="0">
                <a:sym typeface="Wingdings" pitchFamily="2" charset="2"/>
              </a:rPr>
              <a:t></a:t>
            </a:r>
            <a:r>
              <a:rPr lang="en-US" dirty="0"/>
              <a:t> FIATIZATION</a:t>
            </a:r>
          </a:p>
        </p:txBody>
      </p:sp>
      <p:sp>
        <p:nvSpPr>
          <p:cNvPr id="13" name="TextBox 12">
            <a:extLst>
              <a:ext uri="{FF2B5EF4-FFF2-40B4-BE49-F238E27FC236}">
                <a16:creationId xmlns:a16="http://schemas.microsoft.com/office/drawing/2014/main" id="{AE2EF708-DF4E-163F-C531-9010F4A20527}"/>
              </a:ext>
            </a:extLst>
          </p:cNvPr>
          <p:cNvSpPr txBox="1"/>
          <p:nvPr/>
        </p:nvSpPr>
        <p:spPr>
          <a:xfrm>
            <a:off x="9899084" y="5074879"/>
            <a:ext cx="17480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Key difference:</a:t>
            </a:r>
          </a:p>
          <a:p>
            <a:pPr algn="ctr"/>
            <a:r>
              <a:rPr lang="en-US" dirty="0"/>
              <a:t>US </a:t>
            </a:r>
            <a:r>
              <a:rPr lang="en-US" b="1" dirty="0"/>
              <a:t>chose</a:t>
            </a:r>
            <a:r>
              <a:rPr lang="en-US" dirty="0"/>
              <a:t> fiat</a:t>
            </a:r>
          </a:p>
        </p:txBody>
      </p:sp>
    </p:spTree>
    <p:extLst>
      <p:ext uri="{BB962C8B-B14F-4D97-AF65-F5344CB8AC3E}">
        <p14:creationId xmlns:p14="http://schemas.microsoft.com/office/powerpoint/2010/main" val="23457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A965-6B22-883C-F914-51DABEB53749}"/>
              </a:ext>
            </a:extLst>
          </p:cNvPr>
          <p:cNvSpPr>
            <a:spLocks noGrp="1"/>
          </p:cNvSpPr>
          <p:nvPr>
            <p:ph type="title"/>
          </p:nvPr>
        </p:nvSpPr>
        <p:spPr/>
        <p:txBody>
          <a:bodyPr/>
          <a:lstStyle/>
          <a:p>
            <a:r>
              <a:rPr lang="en-US" dirty="0"/>
              <a:t>Why Choose Fiat?</a:t>
            </a:r>
          </a:p>
        </p:txBody>
      </p:sp>
      <p:sp>
        <p:nvSpPr>
          <p:cNvPr id="3" name="Content Placeholder 2">
            <a:extLst>
              <a:ext uri="{FF2B5EF4-FFF2-40B4-BE49-F238E27FC236}">
                <a16:creationId xmlns:a16="http://schemas.microsoft.com/office/drawing/2014/main" id="{60B6A74E-0120-DF0B-CD32-40D6D9678D57}"/>
              </a:ext>
            </a:extLst>
          </p:cNvPr>
          <p:cNvSpPr>
            <a:spLocks noGrp="1"/>
          </p:cNvSpPr>
          <p:nvPr>
            <p:ph idx="1"/>
          </p:nvPr>
        </p:nvSpPr>
        <p:spPr>
          <a:xfrm>
            <a:off x="838199" y="1825625"/>
            <a:ext cx="10702159" cy="4667250"/>
          </a:xfrm>
        </p:spPr>
        <p:txBody>
          <a:bodyPr>
            <a:normAutofit fontScale="92500" lnSpcReduction="10000"/>
          </a:bodyPr>
          <a:lstStyle/>
          <a:p>
            <a:pPr marL="0" indent="0">
              <a:buNone/>
            </a:pPr>
            <a:r>
              <a:rPr lang="en-US" b="1" dirty="0"/>
              <a:t>Commodity-backed money ties money supply to commodity markets</a:t>
            </a:r>
          </a:p>
          <a:p>
            <a:r>
              <a:rPr lang="en-US" dirty="0"/>
              <a:t>Metal discoveries create inflation </a:t>
            </a:r>
          </a:p>
          <a:p>
            <a:pPr lvl="1"/>
            <a:r>
              <a:rPr lang="en-US" dirty="0"/>
              <a:t>New World silver </a:t>
            </a:r>
          </a:p>
          <a:p>
            <a:r>
              <a:rPr lang="en-US" dirty="0"/>
              <a:t>Economic growth can create deflation </a:t>
            </a:r>
          </a:p>
          <a:p>
            <a:pPr lvl="1"/>
            <a:r>
              <a:rPr lang="en-US" dirty="0"/>
              <a:t>Money demand meets Bretton Woods and gold standard</a:t>
            </a:r>
          </a:p>
          <a:p>
            <a:pPr lvl="3"/>
            <a:endParaRPr lang="en-US" dirty="0"/>
          </a:p>
          <a:p>
            <a:pPr marL="0" indent="0">
              <a:buNone/>
            </a:pPr>
            <a:r>
              <a:rPr lang="en-US" b="1" dirty="0"/>
              <a:t>Fiat money ties money supply to economic conditions</a:t>
            </a:r>
          </a:p>
          <a:p>
            <a:r>
              <a:rPr lang="en-US" dirty="0"/>
              <a:t>Accommodation of money demand, provision of liquidity, stabilization</a:t>
            </a:r>
          </a:p>
          <a:p>
            <a:pPr lvl="3"/>
            <a:endParaRPr lang="en-US" dirty="0"/>
          </a:p>
          <a:p>
            <a:pPr marL="0" indent="0">
              <a:buNone/>
            </a:pPr>
            <a:r>
              <a:rPr lang="en-US" b="1" dirty="0"/>
              <a:t>Commodity money responds to geology – may not be price stabilizing.</a:t>
            </a:r>
          </a:p>
          <a:p>
            <a:pPr marL="1371600" lvl="3" indent="0">
              <a:buNone/>
            </a:pPr>
            <a:r>
              <a:rPr lang="en-US" b="1" dirty="0"/>
              <a:t>		</a:t>
            </a:r>
            <a:endParaRPr lang="en-US" dirty="0"/>
          </a:p>
          <a:p>
            <a:pPr marL="0" indent="0">
              <a:buNone/>
            </a:pPr>
            <a:r>
              <a:rPr lang="en-US" b="1" dirty="0"/>
              <a:t>Fiat money can respond to the economy – stability and flexibility.</a:t>
            </a:r>
            <a:endParaRPr lang="en-US" dirty="0"/>
          </a:p>
          <a:p>
            <a:pPr marL="0" indent="0">
              <a:buNone/>
            </a:pPr>
            <a:endParaRPr lang="en-US" dirty="0"/>
          </a:p>
        </p:txBody>
      </p:sp>
    </p:spTree>
    <p:extLst>
      <p:ext uri="{BB962C8B-B14F-4D97-AF65-F5344CB8AC3E}">
        <p14:creationId xmlns:p14="http://schemas.microsoft.com/office/powerpoint/2010/main" val="9378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3221</TotalTime>
  <Words>560</Words>
  <Application>Microsoft Macintosh PowerPoint</Application>
  <PresentationFormat>Widescreen</PresentationFormat>
  <Paragraphs>115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Wingdings</vt:lpstr>
      <vt:lpstr>Office Theme</vt:lpstr>
      <vt:lpstr>Discussion of  “Tokenized Gold” (Harvey, Lin, Rabetti, and Zhang)</vt:lpstr>
      <vt:lpstr>This Paper</vt:lpstr>
      <vt:lpstr>Evolution of Money in China</vt:lpstr>
      <vt:lpstr>Step 1: Tokenization</vt:lpstr>
      <vt:lpstr>Step 2: Private Money</vt:lpstr>
      <vt:lpstr>Step 3: Centralization &amp; Fiatization</vt:lpstr>
      <vt:lpstr>Step 4: Back to Precious Metal</vt:lpstr>
      <vt:lpstr>Evolution of Money… Everywhere?</vt:lpstr>
      <vt:lpstr>Why Choose Fiat?</vt:lpstr>
      <vt:lpstr>Inevitability of Evolution?</vt:lpstr>
      <vt:lpstr>Is Tokenized Gold the End of the Evolution?</vt:lpstr>
      <vt:lpstr>Inevitability of Evolution?</vt:lpstr>
      <vt:lpstr>Where to Next for Fiat Money?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Huber, Amy</dc:creator>
  <cp:lastModifiedBy>Huber, Amy</cp:lastModifiedBy>
  <cp:revision>40</cp:revision>
  <dcterms:created xsi:type="dcterms:W3CDTF">2026-06-08T09:24:39Z</dcterms:created>
  <dcterms:modified xsi:type="dcterms:W3CDTF">2026-06-15T13:55:53Z</dcterms:modified>
</cp:coreProperties>
</file>